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461" r:id="rId3"/>
    <p:sldId id="269" r:id="rId4"/>
    <p:sldId id="270" r:id="rId5"/>
    <p:sldId id="271" r:id="rId6"/>
    <p:sldId id="272" r:id="rId7"/>
    <p:sldId id="273" r:id="rId8"/>
    <p:sldId id="278" r:id="rId9"/>
    <p:sldId id="276" r:id="rId10"/>
    <p:sldId id="274" r:id="rId11"/>
    <p:sldId id="275" r:id="rId12"/>
    <p:sldId id="279" r:id="rId13"/>
    <p:sldId id="280" r:id="rId14"/>
    <p:sldId id="266" r:id="rId15"/>
    <p:sldId id="267" r:id="rId16"/>
    <p:sldId id="277" r:id="rId17"/>
    <p:sldId id="268" r:id="rId18"/>
    <p:sldId id="257" r:id="rId19"/>
    <p:sldId id="258" r:id="rId20"/>
    <p:sldId id="259" r:id="rId21"/>
    <p:sldId id="281" r:id="rId22"/>
    <p:sldId id="455" r:id="rId23"/>
    <p:sldId id="456" r:id="rId24"/>
    <p:sldId id="457" r:id="rId25"/>
    <p:sldId id="458" r:id="rId26"/>
    <p:sldId id="459" r:id="rId27"/>
    <p:sldId id="46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34" autoAdjust="0"/>
    <p:restoredTop sz="86486" autoAdjust="0"/>
  </p:normalViewPr>
  <p:slideViewPr>
    <p:cSldViewPr snapToGrid="0" snapToObjects="1">
      <p:cViewPr varScale="1">
        <p:scale>
          <a:sx n="88" d="100"/>
          <a:sy n="88" d="100"/>
        </p:scale>
        <p:origin x="296" y="192"/>
      </p:cViewPr>
      <p:guideLst/>
    </p:cSldViewPr>
  </p:slideViewPr>
  <p:outlineViewPr>
    <p:cViewPr>
      <p:scale>
        <a:sx n="33" d="100"/>
        <a:sy n="33" d="100"/>
      </p:scale>
      <p:origin x="0" y="-76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tiff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F63D2-5427-D940-B312-18BF078C54D7}" type="datetimeFigureOut">
              <a:rPr lang="en-US" smtClean="0"/>
              <a:t>1/15/23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19233-7682-0440-B29C-7C1A9B17E0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13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OFF SCREEN</a:t>
            </a:r>
          </a:p>
          <a:p>
            <a:endParaRPr lang="en-US" b="0" dirty="0"/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This slide shows the five main components of a computer: input, output, memory,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and control.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Input writes data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and instructions in memory.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gets data and instructions from memory. 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Control sends signals that determine the operations of 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memory, input and output.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5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 – Next Slide]</a:t>
            </a:r>
            <a:endParaRPr lang="en-US" sz="2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005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OFF SCREEN</a:t>
            </a:r>
          </a:p>
          <a:p>
            <a:endParaRPr lang="en-US" b="0" dirty="0"/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This slide shows the five main components of a computer: input, output, memory,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and control.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Input writes data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and instructions in memory.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gets data and instructions from memory. 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Control sends signals that determine the operations of 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memory, input and output.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5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 – Next Slide]</a:t>
            </a:r>
            <a:endParaRPr lang="en-US" sz="2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346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OFF SCREEN</a:t>
            </a:r>
          </a:p>
          <a:p>
            <a:endParaRPr lang="en-US" b="0" dirty="0"/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This slide shows the five main components of a computer: input, output, memory,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and control.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Input writes data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and instructions in memory.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gets data and instructions from memory. 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Control sends signals that determine the operations of 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memory, input and output.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5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 – Next Slide]</a:t>
            </a:r>
            <a:endParaRPr lang="en-US" sz="2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115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OFF SCREEN</a:t>
            </a:r>
          </a:p>
          <a:p>
            <a:endParaRPr lang="en-US" b="0" dirty="0"/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This slide shows the five main components of a computer: input, output, memory,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and control.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Input writes data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and instructions in memory.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gets data and instructions from memory. 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Control sends signals that determine the operations of 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memory, input and output.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5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 – Next Slide]</a:t>
            </a:r>
            <a:endParaRPr lang="en-US" sz="2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869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OFF SCREEN</a:t>
            </a:r>
          </a:p>
          <a:p>
            <a:endParaRPr lang="en-US" b="0" dirty="0"/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This slide shows the five main components of a computer: input, output, memory,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and control.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Input writes data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and instructions in memory.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gets data and instructions from memory. 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Control sends signals that determine the operations of 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memory, input and output.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5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 – Next Slide]</a:t>
            </a:r>
            <a:endParaRPr lang="en-US" sz="2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29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OFF SCREEN</a:t>
            </a:r>
          </a:p>
          <a:p>
            <a:endParaRPr lang="en-US" b="0" dirty="0"/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This slide shows the five main components of a computer: input, output, memory,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and control.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Input writes data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and instructions in memory.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gets data and instructions from memory.  </a:t>
            </a:r>
            <a:r>
              <a:rPr lang="en-US" sz="18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[CLICK]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Control sends signals that determine the operations of the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datapath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 memory, input and output.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5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" b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[CLICK – Next Slide]</a:t>
            </a:r>
            <a:endParaRPr lang="en-US" sz="2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130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44448-58F2-E34C-8ECA-6A5E6F3560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2A94B-CF9B-154B-9956-D8815FD6C7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1E77C-360B-3647-9F6B-B3FD8BC19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805AA-E106-A748-99AD-C561B0471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E6FE7-E3DD-CD4E-9958-9C87E99B3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596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F920F-5E1E-224E-AD7A-861AE8381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E20941-5125-7A42-9C76-65B65F0034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75567-1773-D84D-99B0-DA8935F2F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CA051-E71D-E24D-8439-E9F70D48D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B9197-E62F-FB49-8154-CCD41E0CC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57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C5C73B-D3C2-D740-83AF-1C4D6379B2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C4959-87CB-F54C-AECC-3A440C6AD3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C7BD2-6239-9641-B2E4-8F220AAAC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7FBE9-E85A-6E4A-9C8C-160AAD1AB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4E231-9A02-4B4B-8430-2AAC0968B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3891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Custom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6B4E71-FB68-9044-AEB6-ADDDBA5E3518}"/>
              </a:ext>
            </a:extLst>
          </p:cNvPr>
          <p:cNvSpPr/>
          <p:nvPr userDrawn="1"/>
        </p:nvSpPr>
        <p:spPr>
          <a:xfrm>
            <a:off x="3068320" y="0"/>
            <a:ext cx="912368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4D95A9-6EDE-2D49-885C-F247B227D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65" y="2431804"/>
            <a:ext cx="1986280" cy="1994392"/>
          </a:xfrm>
        </p:spPr>
        <p:txBody>
          <a:bodyPr wrap="square" lIns="0" tIns="0" rIns="0" bIns="0" anchor="t" anchorCtr="0">
            <a:spAutoFit/>
          </a:bodyPr>
          <a:lstStyle>
            <a:lvl1pPr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9957A5E-E2B3-1645-86DD-EE78553800AF}"/>
              </a:ext>
            </a:extLst>
          </p:cNvPr>
          <p:cNvGrpSpPr/>
          <p:nvPr userDrawn="1"/>
        </p:nvGrpSpPr>
        <p:grpSpPr>
          <a:xfrm>
            <a:off x="555387" y="401671"/>
            <a:ext cx="681724" cy="114143"/>
            <a:chOff x="504417" y="410029"/>
            <a:chExt cx="681724" cy="114143"/>
          </a:xfrm>
        </p:grpSpPr>
        <p:sp>
          <p:nvSpPr>
            <p:cNvPr id="11" name="Circle">
              <a:extLst>
                <a:ext uri="{FF2B5EF4-FFF2-40B4-BE49-F238E27FC236}">
                  <a16:creationId xmlns:a16="http://schemas.microsoft.com/office/drawing/2014/main" id="{D316F160-FDC4-8940-BC27-7484D19D4784}"/>
                </a:ext>
              </a:extLst>
            </p:cNvPr>
            <p:cNvSpPr/>
            <p:nvPr userDrawn="1"/>
          </p:nvSpPr>
          <p:spPr>
            <a:xfrm>
              <a:off x="1071999" y="410029"/>
              <a:ext cx="114142" cy="11414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 anchorCtr="0">
              <a:noAutofit/>
            </a:bodyPr>
            <a:lstStyle/>
            <a:p>
              <a:pPr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dirty="0">
                <a:latin typeface="Calibri Regular"/>
                <a:ea typeface="Arial Regular" charset="0"/>
                <a:cs typeface="Arial Regular" charset="0"/>
              </a:endParaRPr>
            </a:p>
          </p:txBody>
        </p:sp>
        <p:sp>
          <p:nvSpPr>
            <p:cNvPr id="12" name="Circle">
              <a:extLst>
                <a:ext uri="{FF2B5EF4-FFF2-40B4-BE49-F238E27FC236}">
                  <a16:creationId xmlns:a16="http://schemas.microsoft.com/office/drawing/2014/main" id="{6DAD6EA3-D533-BC45-ACB1-F51F5092544E}"/>
                </a:ext>
              </a:extLst>
            </p:cNvPr>
            <p:cNvSpPr/>
            <p:nvPr userDrawn="1"/>
          </p:nvSpPr>
          <p:spPr>
            <a:xfrm>
              <a:off x="882805" y="410029"/>
              <a:ext cx="114143" cy="114143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 anchorCtr="0">
              <a:noAutofit/>
            </a:bodyPr>
            <a:lstStyle/>
            <a:p>
              <a:pPr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dirty="0">
                <a:latin typeface="Calibri Regular"/>
                <a:ea typeface="Arial Regular" charset="0"/>
                <a:cs typeface="Arial Regular" charset="0"/>
              </a:endParaRPr>
            </a:p>
          </p:txBody>
        </p:sp>
        <p:sp>
          <p:nvSpPr>
            <p:cNvPr id="14" name="Circle">
              <a:extLst>
                <a:ext uri="{FF2B5EF4-FFF2-40B4-BE49-F238E27FC236}">
                  <a16:creationId xmlns:a16="http://schemas.microsoft.com/office/drawing/2014/main" id="{32388542-4FF1-2C4B-9F20-F846DB6A08D2}"/>
                </a:ext>
              </a:extLst>
            </p:cNvPr>
            <p:cNvSpPr/>
            <p:nvPr userDrawn="1"/>
          </p:nvSpPr>
          <p:spPr>
            <a:xfrm>
              <a:off x="693611" y="410029"/>
              <a:ext cx="114142" cy="114143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 anchorCtr="0">
              <a:noAutofit/>
            </a:bodyPr>
            <a:lstStyle/>
            <a:p>
              <a:pPr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dirty="0">
                <a:latin typeface="Calibri Regular"/>
                <a:ea typeface="Arial Regular" charset="0"/>
                <a:cs typeface="Arial Regular" charset="0"/>
              </a:endParaRPr>
            </a:p>
          </p:txBody>
        </p:sp>
        <p:sp>
          <p:nvSpPr>
            <p:cNvPr id="15" name="Circle">
              <a:extLst>
                <a:ext uri="{FF2B5EF4-FFF2-40B4-BE49-F238E27FC236}">
                  <a16:creationId xmlns:a16="http://schemas.microsoft.com/office/drawing/2014/main" id="{C6238AAB-B8D9-C74E-B711-165464A3AB18}"/>
                </a:ext>
              </a:extLst>
            </p:cNvPr>
            <p:cNvSpPr/>
            <p:nvPr userDrawn="1"/>
          </p:nvSpPr>
          <p:spPr>
            <a:xfrm>
              <a:off x="504417" y="410029"/>
              <a:ext cx="114142" cy="114143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t" anchorCtr="0">
              <a:noAutofit/>
            </a:bodyPr>
            <a:lstStyle/>
            <a:p>
              <a:pPr defTabSz="5842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dirty="0">
                <a:latin typeface="Calibri Regular"/>
                <a:ea typeface="Arial Regular" charset="0"/>
                <a:cs typeface="Arial Regular" charset="0"/>
              </a:endParaRPr>
            </a:p>
          </p:txBody>
        </p:sp>
      </p:grp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147D3AF-E2F9-1942-8805-2B7587BBA72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635902" y="330551"/>
            <a:ext cx="8017618" cy="61623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98B5ABB-64D6-8B48-A953-5EE84FF65A77}"/>
              </a:ext>
            </a:extLst>
          </p:cNvPr>
          <p:cNvSpPr/>
          <p:nvPr userDrawn="1"/>
        </p:nvSpPr>
        <p:spPr>
          <a:xfrm>
            <a:off x="0" y="6836257"/>
            <a:ext cx="12192000" cy="592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73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12A65-5E4F-1F48-9196-5D90A9080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C29CB-07BD-A449-9A2A-D4EAC42CE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A4CC4-7BC8-2241-A5E2-106608019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29F16-30CE-0E4D-9DED-42AD8F0D2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A1700-226F-784B-8416-D399C7FBD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896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F49CD-1B92-2A4F-8E10-5F9DC8AE7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3DDF99-75D1-2C41-9A8B-5B3DB49A78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CCE56-FCB2-E84B-A156-E8EDCED96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42D65-445B-B442-90D3-E5303610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D3371-1032-ED46-87F4-08DC7B118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926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10524-9531-544C-9643-ADBC43D3B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B9DD7-5C16-A64D-B444-AA56DF0AB2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BE68F3-A1D4-7A49-8427-2FF80FC0C0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6675CA-EF05-EF43-BA9F-88D15B662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B3E5D0-2635-A841-AF79-77D4DC8D5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9F3427-9252-0948-AECE-D8FAA2913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244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5A694-820C-CF4F-926A-EAED4F92B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8AA69-2D48-3E42-B4D4-65B908910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A010F6-2491-464D-A716-6541CED1C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A0FDB1-DE48-C843-B5A8-6AE57AD0CD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EFCBB-42E0-3B41-AC6B-61A016BDA1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EDB356-F675-9541-9522-9EE59A83E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D7B294-B085-764D-9658-7CFC3D673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F0F77-0D14-AC4A-807D-5C57BB2E8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128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BAEF3-B4E8-9B4D-85F7-F3BC35875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93BE9B-1637-074F-A3D6-7A2CCA10E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74042D-CAAC-AD40-B79A-0A895808B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D87E9-D57F-4448-8B1D-D92CF3342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531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FA0523-2584-944A-AC34-26785ABC3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FABA04-5B95-114E-9C35-0235C18A1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92DF8-827C-4A46-BF84-F1223A18D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752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622D2-10EB-C549-8018-601B7A72B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76AFB-6736-E64D-9818-DA3A2C34A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760E8-869A-474F-8844-9575AD4E85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F91835-B65C-EB4B-B752-755E6FC32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B4C9A-F8F1-1F4A-9F8D-314F642BD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06F68-DEBF-294C-AB44-5093FF85B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3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34BD7-CD41-A649-A976-10AC907B0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1CDFA4-695A-A34C-8A59-EB7D40FA32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B43ED6-F37E-A14C-B422-11278AC3CF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6FCAF-8075-5446-94AC-64587CAF1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BCAA27-F54A-7146-B471-B332D445A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C564D-350C-9245-A209-C6B7B6269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93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6E24C1-4069-CE48-8B6B-B9AD47ABA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C778D-2628-FA4A-B651-19F61131C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B1E4E-DCD0-9B4E-A293-C3F7D06404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4FCAEE-9667-BD4C-BB9D-AB49D584F4DB}" type="datetimeFigureOut">
              <a:rPr lang="en-US" smtClean="0"/>
              <a:t>1/15/23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DF175-E49B-DB45-BC36-B03E394C02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1AB07-20D4-D946-A8A9-D1392CF55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3690F-02A4-CD4D-8A06-B22B328FC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341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pec.org/cpu2017/results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15ECC-F028-FC41-99F7-483590382D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Computer Performance</a:t>
            </a:r>
            <a:br>
              <a:rPr lang="en-US" dirty="0"/>
            </a:br>
            <a:r>
              <a:rPr lang="en-US" dirty="0"/>
              <a:t>ISAs</a:t>
            </a:r>
            <a:br>
              <a:rPr lang="en-US" dirty="0"/>
            </a:br>
            <a:r>
              <a:rPr lang="en-US" dirty="0"/>
              <a:t>Benchmarking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7D07FD-FA6E-1547-94A7-8ADE5E95F1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CDA 3101 Discussion Slides</a:t>
            </a:r>
          </a:p>
          <a:p>
            <a:r>
              <a:rPr lang="en-US" dirty="0"/>
              <a:t>1 Sep 2022</a:t>
            </a:r>
          </a:p>
        </p:txBody>
      </p:sp>
    </p:spTree>
    <p:extLst>
      <p:ext uri="{BB962C8B-B14F-4D97-AF65-F5344CB8AC3E}">
        <p14:creationId xmlns:p14="http://schemas.microsoft.com/office/powerpoint/2010/main" val="134653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C2CA8-1E2F-6749-A26F-4793DA263785}"/>
              </a:ext>
            </a:extLst>
          </p:cNvPr>
          <p:cNvSpPr txBox="1"/>
          <p:nvPr/>
        </p:nvSpPr>
        <p:spPr>
          <a:xfrm>
            <a:off x="750277" y="762000"/>
            <a:ext cx="111017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two different implementations of the same instruction set architecture.  The instructions can be divided into four classes according to their CPI (class A, B, C, D).  P1 has a clock rate of 2.5 GHz and CPIs of 1, 2, 3, and 3.  </a:t>
            </a:r>
          </a:p>
          <a:p>
            <a:endParaRPr lang="en-US" dirty="0"/>
          </a:p>
          <a:p>
            <a:r>
              <a:rPr lang="en-US" dirty="0"/>
              <a:t>Given a program with an instruction count of 1e6 divided into classes as follows: 10% class A, 20% class B, 50% class C, 20% class D.</a:t>
            </a:r>
          </a:p>
          <a:p>
            <a:endParaRPr lang="en-US" dirty="0"/>
          </a:p>
          <a:p>
            <a:r>
              <a:rPr lang="en-US" dirty="0"/>
              <a:t>P1: </a:t>
            </a:r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 0.1 + 2 * 0.2 + 3*0.5 + 3 * 0.2 = 2.6 cycles/instruction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baseline="-25000" dirty="0"/>
              <a:t>P1</a:t>
            </a:r>
            <a:r>
              <a:rPr lang="en-US" dirty="0"/>
              <a:t> =(1e6 instructions/program * 2.6 cycles/instruction)/2.5e9 cycles/second = 0.00104 seconds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speedup of P1 if the the clock rate is improved to 4 GHz and class D instructions are improved to CPI=1?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495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C2CA8-1E2F-6749-A26F-4793DA263785}"/>
              </a:ext>
            </a:extLst>
          </p:cNvPr>
          <p:cNvSpPr txBox="1"/>
          <p:nvPr/>
        </p:nvSpPr>
        <p:spPr>
          <a:xfrm>
            <a:off x="750277" y="762000"/>
            <a:ext cx="1110175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two different implementations of the same instruction set architecture.  The instructions can be divided into four classes according to their CPI (class A, B, C, D).  P1 has a clock rate of 2.5 GHz and CPIs of 1, 2, 3, and 3.  </a:t>
            </a:r>
          </a:p>
          <a:p>
            <a:endParaRPr lang="en-US" dirty="0"/>
          </a:p>
          <a:p>
            <a:r>
              <a:rPr lang="en-US" dirty="0"/>
              <a:t>Given a program with an instruction count of 1e6 divided into classes as follows: 10% class A, 20% class B, 50% class C, 20% class D.</a:t>
            </a:r>
          </a:p>
          <a:p>
            <a:endParaRPr lang="en-US" dirty="0"/>
          </a:p>
          <a:p>
            <a:r>
              <a:rPr lang="en-US" dirty="0"/>
              <a:t>P1: </a:t>
            </a:r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 0.1 + 2 * 0.2 + 3*0.5 + 3 * 0.2 = 2.6 cycles/instruction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baseline="-25000" dirty="0"/>
              <a:t>P1</a:t>
            </a:r>
            <a:r>
              <a:rPr lang="en-US" dirty="0"/>
              <a:t> =(1e6 instructions/program * 2.6 cycles/instruction)/2.5e9 cycles/second = 0.00104 seconds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speedup of P1 if the the clock rate is improved to 4 GHz and class D instructions are improved to CPI=1?</a:t>
            </a:r>
          </a:p>
          <a:p>
            <a:endParaRPr lang="en-US" dirty="0"/>
          </a:p>
          <a:p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1*0.1+2*0.2+3*0.5+1*0.2 = 2.2 cycles/instruction</a:t>
            </a:r>
          </a:p>
          <a:p>
            <a:endParaRPr lang="en-US" dirty="0"/>
          </a:p>
          <a:p>
            <a:r>
              <a:rPr lang="en-US" dirty="0"/>
              <a:t>Speedup = t</a:t>
            </a:r>
            <a:r>
              <a:rPr lang="en-US" baseline="-25000" dirty="0"/>
              <a:t>old</a:t>
            </a:r>
            <a:r>
              <a:rPr lang="en-US" dirty="0"/>
              <a:t>/</a:t>
            </a:r>
            <a:r>
              <a:rPr lang="en-US" dirty="0" err="1"/>
              <a:t>t</a:t>
            </a:r>
            <a:r>
              <a:rPr lang="en-US" baseline="-25000" dirty="0" err="1"/>
              <a:t>new</a:t>
            </a:r>
            <a:r>
              <a:rPr lang="en-US" dirty="0"/>
              <a:t> = (</a:t>
            </a:r>
            <a:r>
              <a:rPr lang="en-US" dirty="0">
                <a:solidFill>
                  <a:srgbClr val="FF0000"/>
                </a:solidFill>
              </a:rPr>
              <a:t>IC</a:t>
            </a:r>
            <a:r>
              <a:rPr lang="en-US" dirty="0"/>
              <a:t>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old</a:t>
            </a:r>
            <a:r>
              <a:rPr lang="en-US" dirty="0"/>
              <a:t>/(</a:t>
            </a:r>
            <a:r>
              <a:rPr lang="en-US" dirty="0">
                <a:solidFill>
                  <a:srgbClr val="FF0000"/>
                </a:solidFill>
              </a:rPr>
              <a:t>IC</a:t>
            </a:r>
            <a:r>
              <a:rPr lang="en-US" dirty="0"/>
              <a:t>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new</a:t>
            </a:r>
            <a:r>
              <a:rPr lang="en-US" dirty="0"/>
              <a:t> = (CPI/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old</a:t>
            </a:r>
            <a:r>
              <a:rPr lang="en-US" dirty="0"/>
              <a:t> / (CPI/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new</a:t>
            </a:r>
            <a:r>
              <a:rPr lang="en-US" dirty="0"/>
              <a:t> </a:t>
            </a:r>
          </a:p>
          <a:p>
            <a:r>
              <a:rPr lang="en-US" dirty="0"/>
              <a:t>                                                                                                                </a:t>
            </a:r>
          </a:p>
          <a:p>
            <a:r>
              <a:rPr lang="en-US" dirty="0">
                <a:solidFill>
                  <a:srgbClr val="FF0000"/>
                </a:solidFill>
              </a:rPr>
              <a:t>IC is the same </a:t>
            </a:r>
          </a:p>
        </p:txBody>
      </p:sp>
    </p:spTree>
    <p:extLst>
      <p:ext uri="{BB962C8B-B14F-4D97-AF65-F5344CB8AC3E}">
        <p14:creationId xmlns:p14="http://schemas.microsoft.com/office/powerpoint/2010/main" val="2741478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C2CA8-1E2F-6749-A26F-4793DA263785}"/>
              </a:ext>
            </a:extLst>
          </p:cNvPr>
          <p:cNvSpPr txBox="1"/>
          <p:nvPr/>
        </p:nvSpPr>
        <p:spPr>
          <a:xfrm>
            <a:off x="750277" y="762000"/>
            <a:ext cx="1110175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two different implementations of the same instruction set architecture.  The instructions can be divided into four classes according to their CPI (class A, B, C, D).  P1 has a clock rate of 2.5 GHz and CPIs of 1, 2, 3, and 3.  </a:t>
            </a:r>
          </a:p>
          <a:p>
            <a:endParaRPr lang="en-US" dirty="0"/>
          </a:p>
          <a:p>
            <a:r>
              <a:rPr lang="en-US" dirty="0"/>
              <a:t>Given a program with an instruction count of 1e6 divided into classes as follows: 10% class A, 20% class B, 50% class C, 20% class D.</a:t>
            </a:r>
          </a:p>
          <a:p>
            <a:endParaRPr lang="en-US" dirty="0"/>
          </a:p>
          <a:p>
            <a:r>
              <a:rPr lang="en-US" dirty="0"/>
              <a:t>P1: </a:t>
            </a:r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 0.1 + 2 * 0.2 + 3*0.5 + 3 * 0.2 = 2.6 cycles/instruction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baseline="-25000" dirty="0"/>
              <a:t>P1</a:t>
            </a:r>
            <a:r>
              <a:rPr lang="en-US" dirty="0"/>
              <a:t> =(1e6 instructions/program * 2.6 cycles/instruction)/2.5e9 cycles/second = 0.00104 seconds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speedup of P1 if the the clock rate is improved to 4 GHz and class D instructions are improved to CPI=1?</a:t>
            </a:r>
          </a:p>
          <a:p>
            <a:endParaRPr lang="en-US" dirty="0"/>
          </a:p>
          <a:p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1*0.1+2*0.2+3*0.5+1*0.2 = 2.2 cycles/instruction</a:t>
            </a:r>
          </a:p>
          <a:p>
            <a:endParaRPr lang="en-US" dirty="0"/>
          </a:p>
          <a:p>
            <a:r>
              <a:rPr lang="en-US" dirty="0"/>
              <a:t>Speedup = t</a:t>
            </a:r>
            <a:r>
              <a:rPr lang="en-US" baseline="-25000" dirty="0"/>
              <a:t>old</a:t>
            </a:r>
            <a:r>
              <a:rPr lang="en-US" dirty="0"/>
              <a:t>/</a:t>
            </a:r>
            <a:r>
              <a:rPr lang="en-US" dirty="0" err="1"/>
              <a:t>t</a:t>
            </a:r>
            <a:r>
              <a:rPr lang="en-US" baseline="-25000" dirty="0" err="1"/>
              <a:t>new</a:t>
            </a:r>
            <a:r>
              <a:rPr lang="en-US" dirty="0"/>
              <a:t> = (IC*CPI/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old</a:t>
            </a:r>
            <a:r>
              <a:rPr lang="en-US" dirty="0"/>
              <a:t>/(IC*CPI/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new</a:t>
            </a:r>
            <a:r>
              <a:rPr lang="en-US" dirty="0"/>
              <a:t> = (CPI/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old</a:t>
            </a:r>
            <a:r>
              <a:rPr lang="en-US" dirty="0"/>
              <a:t> / (CPI/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new</a:t>
            </a:r>
            <a:r>
              <a:rPr lang="en-US" dirty="0"/>
              <a:t> </a:t>
            </a:r>
          </a:p>
          <a:p>
            <a:r>
              <a:rPr lang="en-US" dirty="0"/>
              <a:t>                                                                                                                </a:t>
            </a:r>
            <a:r>
              <a:rPr lang="en-US" dirty="0">
                <a:solidFill>
                  <a:srgbClr val="FF0000"/>
                </a:solidFill>
              </a:rPr>
              <a:t>= (2.6/2.5e9) / (2.2/4e9) = 1.89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035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C2CA8-1E2F-6749-A26F-4793DA263785}"/>
              </a:ext>
            </a:extLst>
          </p:cNvPr>
          <p:cNvSpPr txBox="1"/>
          <p:nvPr/>
        </p:nvSpPr>
        <p:spPr>
          <a:xfrm>
            <a:off x="750277" y="762000"/>
            <a:ext cx="1110175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two different implementations of the same instruction set architecture.  The instructions can be divided into four classes according to their CPI (class A, B, C, D).  P1 has a clock rate of 2.5 GHz and CPIs of 1, 2, 3, and 3.  </a:t>
            </a:r>
          </a:p>
          <a:p>
            <a:endParaRPr lang="en-US" dirty="0"/>
          </a:p>
          <a:p>
            <a:r>
              <a:rPr lang="en-US" dirty="0"/>
              <a:t>Given a program with an instruction count of 1e6 divided into classes as follows: 10% class A, 20% class B, 50% class C, 20% class D.</a:t>
            </a:r>
          </a:p>
          <a:p>
            <a:endParaRPr lang="en-US" dirty="0"/>
          </a:p>
          <a:p>
            <a:r>
              <a:rPr lang="en-US" dirty="0"/>
              <a:t>P1: </a:t>
            </a:r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 0.1 + 2 * 0.2 + 3*0.5 + 3 * 0.2 = 2.6 cycles/instruction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baseline="-25000" dirty="0"/>
              <a:t>P1</a:t>
            </a:r>
            <a:r>
              <a:rPr lang="en-US" dirty="0"/>
              <a:t> =(1e6 instructions/program * 2.6 cycles/instruction)/2.5e9 cycles/second = 0.00104 seconds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speedup of P1 if the the clock rate is improved to 4 GHz and class D instructions are improved to CPI=1?</a:t>
            </a:r>
          </a:p>
          <a:p>
            <a:endParaRPr lang="en-US" dirty="0"/>
          </a:p>
          <a:p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1*0.1+2*0.2+3*0.5+1*0.2 = 2.2 cycles/instruction</a:t>
            </a:r>
          </a:p>
          <a:p>
            <a:endParaRPr lang="en-US" dirty="0"/>
          </a:p>
          <a:p>
            <a:r>
              <a:rPr lang="en-US" dirty="0"/>
              <a:t>Speedup = t</a:t>
            </a:r>
            <a:r>
              <a:rPr lang="en-US" baseline="-25000" dirty="0"/>
              <a:t>old</a:t>
            </a:r>
            <a:r>
              <a:rPr lang="en-US" dirty="0"/>
              <a:t>/</a:t>
            </a:r>
            <a:r>
              <a:rPr lang="en-US" dirty="0" err="1"/>
              <a:t>t</a:t>
            </a:r>
            <a:r>
              <a:rPr lang="en-US" baseline="-25000" dirty="0" err="1"/>
              <a:t>new</a:t>
            </a:r>
            <a:r>
              <a:rPr lang="en-US" dirty="0"/>
              <a:t> = (IC*CPI/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old</a:t>
            </a:r>
            <a:r>
              <a:rPr lang="en-US" dirty="0"/>
              <a:t>/(IC*CPI/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new</a:t>
            </a:r>
            <a:r>
              <a:rPr lang="en-US" dirty="0"/>
              <a:t> = (CPI/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old</a:t>
            </a:r>
            <a:r>
              <a:rPr lang="en-US" dirty="0"/>
              <a:t> / (CPI/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new</a:t>
            </a:r>
            <a:r>
              <a:rPr lang="en-US" dirty="0"/>
              <a:t> </a:t>
            </a:r>
          </a:p>
          <a:p>
            <a:r>
              <a:rPr lang="en-US" dirty="0"/>
              <a:t>                                                                                                                </a:t>
            </a:r>
            <a:r>
              <a:rPr lang="en-US" dirty="0">
                <a:solidFill>
                  <a:srgbClr val="FF0000"/>
                </a:solidFill>
              </a:rPr>
              <a:t>= (2.6/2.5) / (2.2/4) = 1.89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0004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F32E-CC9B-A24A-B476-4508427A0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RISC versus CISC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F7C2C-D4BE-5345-8544-C14B3AB30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RISC</a:t>
            </a:r>
          </a:p>
          <a:p>
            <a:pPr lvl="1"/>
            <a:r>
              <a:rPr lang="en-US" dirty="0"/>
              <a:t>Few types of instructions</a:t>
            </a:r>
          </a:p>
          <a:p>
            <a:pPr lvl="1"/>
            <a:r>
              <a:rPr lang="en-US" dirty="0"/>
              <a:t>Simpler hardware</a:t>
            </a:r>
          </a:p>
          <a:p>
            <a:r>
              <a:rPr lang="en-US" dirty="0"/>
              <a:t>CISC</a:t>
            </a:r>
          </a:p>
          <a:p>
            <a:pPr lvl="1"/>
            <a:r>
              <a:rPr lang="en-US" dirty="0"/>
              <a:t>Many types of instructions</a:t>
            </a:r>
          </a:p>
          <a:p>
            <a:pPr lvl="1"/>
            <a:r>
              <a:rPr lang="en-US" dirty="0"/>
              <a:t>Complex hardware</a:t>
            </a:r>
          </a:p>
        </p:txBody>
      </p:sp>
    </p:spTree>
    <p:extLst>
      <p:ext uri="{BB962C8B-B14F-4D97-AF65-F5344CB8AC3E}">
        <p14:creationId xmlns:p14="http://schemas.microsoft.com/office/powerpoint/2010/main" val="4006786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F32E-CC9B-A24A-B476-4508427A0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RISC versus CISC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F7C2C-D4BE-5345-8544-C14B3AB30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RISC</a:t>
            </a:r>
          </a:p>
          <a:p>
            <a:pPr lvl="1"/>
            <a:r>
              <a:rPr lang="en-US" dirty="0"/>
              <a:t>Few types of instructions</a:t>
            </a:r>
          </a:p>
          <a:p>
            <a:pPr lvl="1"/>
            <a:r>
              <a:rPr lang="en-US" dirty="0"/>
              <a:t>Simpler hardware</a:t>
            </a:r>
          </a:p>
          <a:p>
            <a:r>
              <a:rPr lang="en-US" dirty="0"/>
              <a:t>CISC</a:t>
            </a:r>
          </a:p>
          <a:p>
            <a:pPr lvl="1"/>
            <a:r>
              <a:rPr lang="en-US" dirty="0"/>
              <a:t>Many types of instructions</a:t>
            </a:r>
          </a:p>
          <a:p>
            <a:pPr lvl="1"/>
            <a:r>
              <a:rPr lang="en-US" dirty="0"/>
              <a:t>Complex hardware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3E0556-94EF-EB4A-821E-374638183F9E}"/>
              </a:ext>
            </a:extLst>
          </p:cNvPr>
          <p:cNvSpPr txBox="1"/>
          <p:nvPr/>
        </p:nvSpPr>
        <p:spPr>
          <a:xfrm>
            <a:off x="5166049" y="1211938"/>
            <a:ext cx="3407916" cy="2585323"/>
          </a:xfrm>
          <a:prstGeom prst="rect">
            <a:avLst/>
          </a:prstGeom>
          <a:solidFill>
            <a:schemeClr val="bg2"/>
          </a:solidFill>
          <a:ln>
            <a:solidFill>
              <a:srgbClr val="FF0000">
                <a:alpha val="86000"/>
              </a:srgb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Few types of instructions means that high level language instructions (e.g. C) turn into many assembly language instructions.</a:t>
            </a:r>
          </a:p>
          <a:p>
            <a:endParaRPr lang="en-US" dirty="0">
              <a:solidFill>
                <a:sysClr val="windowText" lastClr="000000"/>
              </a:solidFill>
            </a:endParaRPr>
          </a:p>
          <a:p>
            <a:r>
              <a:rPr lang="en-US" dirty="0">
                <a:solidFill>
                  <a:sysClr val="windowText" lastClr="000000"/>
                </a:solidFill>
              </a:rPr>
              <a:t>RISC is best when applications are simple.</a:t>
            </a:r>
          </a:p>
          <a:p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901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F32E-CC9B-A24A-B476-4508427A0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RISC versus CISC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F7C2C-D4BE-5345-8544-C14B3AB30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RISC</a:t>
            </a:r>
          </a:p>
          <a:p>
            <a:pPr lvl="1"/>
            <a:r>
              <a:rPr lang="en-US" dirty="0"/>
              <a:t>Few types of instructions</a:t>
            </a:r>
          </a:p>
          <a:p>
            <a:pPr lvl="1"/>
            <a:r>
              <a:rPr lang="en-US" dirty="0"/>
              <a:t>Compiles into longer programs</a:t>
            </a:r>
          </a:p>
          <a:p>
            <a:pPr lvl="1"/>
            <a:r>
              <a:rPr lang="en-US" dirty="0"/>
              <a:t>Simpler hardware</a:t>
            </a:r>
          </a:p>
          <a:p>
            <a:r>
              <a:rPr lang="en-US" dirty="0"/>
              <a:t>CISC</a:t>
            </a:r>
          </a:p>
          <a:p>
            <a:pPr lvl="1"/>
            <a:r>
              <a:rPr lang="en-US" dirty="0"/>
              <a:t>Many types of instructions</a:t>
            </a:r>
          </a:p>
          <a:p>
            <a:pPr lvl="1"/>
            <a:r>
              <a:rPr lang="en-US" dirty="0"/>
              <a:t>Compiles into shorter programs</a:t>
            </a:r>
          </a:p>
          <a:p>
            <a:pPr lvl="1"/>
            <a:r>
              <a:rPr lang="en-US" dirty="0"/>
              <a:t>Complex hardware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3E0556-94EF-EB4A-821E-374638183F9E}"/>
              </a:ext>
            </a:extLst>
          </p:cNvPr>
          <p:cNvSpPr txBox="1"/>
          <p:nvPr/>
        </p:nvSpPr>
        <p:spPr>
          <a:xfrm>
            <a:off x="5823728" y="1397675"/>
            <a:ext cx="3407916" cy="2308324"/>
          </a:xfrm>
          <a:prstGeom prst="rect">
            <a:avLst/>
          </a:prstGeom>
          <a:solidFill>
            <a:schemeClr val="bg2"/>
          </a:solidFill>
          <a:ln>
            <a:solidFill>
              <a:srgbClr val="FF0000">
                <a:alpha val="86000"/>
              </a:srgb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Lower power consumption and simple hardware makes RISC popular for small, portable (battery powered) devices, and for specialized devices.</a:t>
            </a:r>
          </a:p>
          <a:p>
            <a:endParaRPr lang="en-US" dirty="0">
              <a:solidFill>
                <a:sysClr val="windowText" lastClr="000000"/>
              </a:solidFill>
            </a:endParaRPr>
          </a:p>
          <a:p>
            <a:r>
              <a:rPr lang="en-US" dirty="0">
                <a:solidFill>
                  <a:sysClr val="windowText" lastClr="000000"/>
                </a:solidFill>
              </a:rPr>
              <a:t>ARM is a very popular RISC ISA</a:t>
            </a:r>
          </a:p>
          <a:p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083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FF32E-CC9B-A24A-B476-4508427A0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RISC versus CISC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3E0556-94EF-EB4A-821E-374638183F9E}"/>
              </a:ext>
            </a:extLst>
          </p:cNvPr>
          <p:cNvSpPr txBox="1"/>
          <p:nvPr/>
        </p:nvSpPr>
        <p:spPr>
          <a:xfrm>
            <a:off x="5739433" y="3181815"/>
            <a:ext cx="3407916" cy="2031325"/>
          </a:xfrm>
          <a:prstGeom prst="rect">
            <a:avLst/>
          </a:prstGeom>
          <a:solidFill>
            <a:schemeClr val="bg2"/>
          </a:solidFill>
          <a:ln>
            <a:solidFill>
              <a:srgbClr val="FF0000">
                <a:alpha val="86000"/>
              </a:srgb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CISC is used for general-purpose platforms, like laptops.  It’s good for platforms where users compile and run their own programs.</a:t>
            </a:r>
          </a:p>
          <a:p>
            <a:endParaRPr lang="en-US" dirty="0">
              <a:solidFill>
                <a:sysClr val="windowText" lastClr="000000"/>
              </a:solidFill>
            </a:endParaRPr>
          </a:p>
          <a:p>
            <a:r>
              <a:rPr lang="en-US" dirty="0">
                <a:solidFill>
                  <a:sysClr val="windowText" lastClr="000000"/>
                </a:solidFill>
              </a:rPr>
              <a:t>x86 is CISC</a:t>
            </a:r>
          </a:p>
          <a:p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B7B451E-CBF8-EED2-E105-9F24079ED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RISC</a:t>
            </a:r>
          </a:p>
          <a:p>
            <a:pPr lvl="1"/>
            <a:r>
              <a:rPr lang="en-US" dirty="0"/>
              <a:t>Few types of instructions</a:t>
            </a:r>
          </a:p>
          <a:p>
            <a:pPr lvl="1"/>
            <a:r>
              <a:rPr lang="en-US" dirty="0"/>
              <a:t>Compiles into longer programs</a:t>
            </a:r>
          </a:p>
          <a:p>
            <a:pPr lvl="1"/>
            <a:r>
              <a:rPr lang="en-US" dirty="0"/>
              <a:t>Simpler hardware</a:t>
            </a:r>
          </a:p>
          <a:p>
            <a:r>
              <a:rPr lang="en-US" dirty="0"/>
              <a:t>CISC</a:t>
            </a:r>
          </a:p>
          <a:p>
            <a:pPr lvl="1"/>
            <a:r>
              <a:rPr lang="en-US" dirty="0"/>
              <a:t>Many types of instructions</a:t>
            </a:r>
          </a:p>
          <a:p>
            <a:pPr lvl="1"/>
            <a:r>
              <a:rPr lang="en-US" dirty="0"/>
              <a:t>Compiles into shorter programs</a:t>
            </a:r>
          </a:p>
          <a:p>
            <a:pPr lvl="1"/>
            <a:r>
              <a:rPr lang="en-US" dirty="0"/>
              <a:t>Complex hardware</a:t>
            </a:r>
          </a:p>
        </p:txBody>
      </p:sp>
    </p:spTree>
    <p:extLst>
      <p:ext uri="{BB962C8B-B14F-4D97-AF65-F5344CB8AC3E}">
        <p14:creationId xmlns:p14="http://schemas.microsoft.com/office/powerpoint/2010/main" val="2959844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095D7-57B1-6240-A0B2-DFC5A4600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0B4BD-AB4D-544A-9FF0-006FA0ABF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https://www.spec.org/cpu2017/results/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3053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095D7-57B1-6240-A0B2-DFC5A4600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Benchmarking</a:t>
            </a:r>
          </a:p>
        </p:txBody>
      </p:sp>
      <p:pic>
        <p:nvPicPr>
          <p:cNvPr id="6" name="Picture 5" descr="Please contact instructor for more information on this image.">
            <a:extLst>
              <a:ext uri="{FF2B5EF4-FFF2-40B4-BE49-F238E27FC236}">
                <a16:creationId xmlns:a16="http://schemas.microsoft.com/office/drawing/2014/main" id="{D42F39A1-A95F-F748-84E5-A63D264BA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99967"/>
            <a:ext cx="8262088" cy="545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921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E6ADA-9E2C-FC8F-5D86-B03C41EC4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the </a:t>
            </a:r>
            <a:r>
              <a:rPr lang="en-US" dirty="0" err="1"/>
              <a:t>examlet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4088E-A53C-F8A3-3FCD-DCEB689AF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Performance equation</a:t>
            </a:r>
          </a:p>
          <a:p>
            <a:r>
              <a:rPr lang="en-US" dirty="0"/>
              <a:t>Average CPI</a:t>
            </a:r>
          </a:p>
          <a:p>
            <a:r>
              <a:rPr lang="en-US" dirty="0"/>
              <a:t>Calculating speed up</a:t>
            </a:r>
          </a:p>
          <a:p>
            <a:r>
              <a:rPr lang="en-US" dirty="0"/>
              <a:t>RISC vs CISC</a:t>
            </a:r>
          </a:p>
          <a:p>
            <a:r>
              <a:rPr lang="en-US" dirty="0"/>
              <a:t>Benchmarking</a:t>
            </a:r>
          </a:p>
          <a:p>
            <a:r>
              <a:rPr lang="en-US" dirty="0"/>
              <a:t>Parts of </a:t>
            </a:r>
            <a:r>
              <a:rPr lang="en-US"/>
              <a:t>a computer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3764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095D7-57B1-6240-A0B2-DFC5A4600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Benchmarking</a:t>
            </a:r>
          </a:p>
        </p:txBody>
      </p:sp>
      <p:pic>
        <p:nvPicPr>
          <p:cNvPr id="6" name="Picture 5" descr="Please contact instructor for more information on this image.">
            <a:extLst>
              <a:ext uri="{FF2B5EF4-FFF2-40B4-BE49-F238E27FC236}">
                <a16:creationId xmlns:a16="http://schemas.microsoft.com/office/drawing/2014/main" id="{D42F39A1-A95F-F748-84E5-A63D264BA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99967"/>
            <a:ext cx="8262088" cy="545803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99DF077-2934-EB40-8FBE-0588FA8E4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80892" y="1863969"/>
            <a:ext cx="3719396" cy="1113693"/>
          </a:xfrm>
          <a:prstGeom prst="rect">
            <a:avLst/>
          </a:prstGeom>
          <a:noFill/>
          <a:ln w="666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21D790-A0C5-7242-8BFC-7D6FF2E6D8E9}"/>
              </a:ext>
            </a:extLst>
          </p:cNvPr>
          <p:cNvSpPr txBox="1"/>
          <p:nvPr/>
        </p:nvSpPr>
        <p:spPr>
          <a:xfrm>
            <a:off x="8854421" y="2977662"/>
            <a:ext cx="28334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Geometric average of ratio values</a:t>
            </a:r>
          </a:p>
          <a:p>
            <a:r>
              <a:rPr lang="en-US" dirty="0"/>
              <a:t>On average, this platform is 200 times</a:t>
            </a:r>
          </a:p>
          <a:p>
            <a:r>
              <a:rPr lang="en-US" dirty="0"/>
              <a:t>faster than the baseline machine</a:t>
            </a:r>
          </a:p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48456A4-4E99-D940-B308-BEA82E706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 flipV="1">
            <a:off x="9202615" y="2543908"/>
            <a:ext cx="644770" cy="433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87192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095D7-57B1-6240-A0B2-DFC5A4600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Benchmarking</a:t>
            </a:r>
          </a:p>
        </p:txBody>
      </p:sp>
      <p:pic>
        <p:nvPicPr>
          <p:cNvPr id="6" name="Picture 5" descr="Please contact instructor for more information on this image.">
            <a:extLst>
              <a:ext uri="{FF2B5EF4-FFF2-40B4-BE49-F238E27FC236}">
                <a16:creationId xmlns:a16="http://schemas.microsoft.com/office/drawing/2014/main" id="{D42F39A1-A95F-F748-84E5-A63D264BA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99967"/>
            <a:ext cx="8262088" cy="545803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99DF077-2934-EB40-8FBE-0588FA8E4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41456" y="2543908"/>
            <a:ext cx="987794" cy="347113"/>
          </a:xfrm>
          <a:prstGeom prst="rect">
            <a:avLst/>
          </a:prstGeom>
          <a:noFill/>
          <a:ln w="666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21D790-A0C5-7242-8BFC-7D6FF2E6D8E9}"/>
              </a:ext>
            </a:extLst>
          </p:cNvPr>
          <p:cNvSpPr txBox="1"/>
          <p:nvPr/>
        </p:nvSpPr>
        <p:spPr>
          <a:xfrm>
            <a:off x="9847385" y="2774243"/>
            <a:ext cx="1275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Clock rate</a:t>
            </a:r>
          </a:p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48456A4-4E99-D940-B308-BEA82E706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 flipV="1">
            <a:off x="5572125" y="2891021"/>
            <a:ext cx="4275260" cy="86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82417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" descr="An image of the five main components of a computer.">
            <a:extLst>
              <a:ext uri="{FF2B5EF4-FFF2-40B4-BE49-F238E27FC236}">
                <a16:creationId xmlns:a16="http://schemas.microsoft.com/office/drawing/2014/main" id="{A81125BF-A888-4936-9725-F4C7696BF1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0001" y="247874"/>
            <a:ext cx="7658134" cy="6286051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151820F-E8CB-4E88-A68A-3EF1DCFDEC03}"/>
              </a:ext>
            </a:extLst>
          </p:cNvPr>
          <p:cNvSpPr txBox="1"/>
          <p:nvPr/>
        </p:nvSpPr>
        <p:spPr>
          <a:xfrm>
            <a:off x="9870621" y="6307727"/>
            <a:ext cx="12057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(© Morgan Kaufmann)</a:t>
            </a:r>
          </a:p>
        </p:txBody>
      </p:sp>
    </p:spTree>
    <p:extLst>
      <p:ext uri="{BB962C8B-B14F-4D97-AF65-F5344CB8AC3E}">
        <p14:creationId xmlns:p14="http://schemas.microsoft.com/office/powerpoint/2010/main" val="26306478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" descr="An image of the five main components of a computer.">
            <a:extLst>
              <a:ext uri="{FF2B5EF4-FFF2-40B4-BE49-F238E27FC236}">
                <a16:creationId xmlns:a16="http://schemas.microsoft.com/office/drawing/2014/main" id="{A81125BF-A888-4936-9725-F4C7696BF1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0001" y="247874"/>
            <a:ext cx="7658134" cy="6286051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6FDD639-05A1-4CE9-985F-1BE02A239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19886" y="3017924"/>
            <a:ext cx="2510971" cy="1075874"/>
          </a:xfrm>
          <a:prstGeom prst="rect">
            <a:avLst/>
          </a:prstGeom>
          <a:noFill/>
          <a:ln w="381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51820F-E8CB-4E88-A68A-3EF1DCFDEC03}"/>
              </a:ext>
            </a:extLst>
          </p:cNvPr>
          <p:cNvSpPr txBox="1"/>
          <p:nvPr/>
        </p:nvSpPr>
        <p:spPr>
          <a:xfrm>
            <a:off x="9870621" y="6307727"/>
            <a:ext cx="12057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(© Morgan Kaufmann)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135FA4-BCE6-4218-0A5B-347FAB3249F5}"/>
              </a:ext>
            </a:extLst>
          </p:cNvPr>
          <p:cNvSpPr txBox="1"/>
          <p:nvPr/>
        </p:nvSpPr>
        <p:spPr>
          <a:xfrm>
            <a:off x="9259454" y="1800687"/>
            <a:ext cx="2510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Input writes data and instructions in memory</a:t>
            </a:r>
          </a:p>
        </p:txBody>
      </p:sp>
    </p:spTree>
    <p:extLst>
      <p:ext uri="{BB962C8B-B14F-4D97-AF65-F5344CB8AC3E}">
        <p14:creationId xmlns:p14="http://schemas.microsoft.com/office/powerpoint/2010/main" val="26694216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" descr="An image of the five main components of a computer.">
            <a:extLst>
              <a:ext uri="{FF2B5EF4-FFF2-40B4-BE49-F238E27FC236}">
                <a16:creationId xmlns:a16="http://schemas.microsoft.com/office/drawing/2014/main" id="{A81125BF-A888-4936-9725-F4C7696BF1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0001" y="247874"/>
            <a:ext cx="7658134" cy="6286051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66E8154-93A3-4B8F-A23B-C067D7ECA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33886" y="4124325"/>
            <a:ext cx="2184400" cy="1391103"/>
          </a:xfrm>
          <a:prstGeom prst="rect">
            <a:avLst/>
          </a:prstGeom>
          <a:noFill/>
          <a:ln w="381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51820F-E8CB-4E88-A68A-3EF1DCFDEC03}"/>
              </a:ext>
            </a:extLst>
          </p:cNvPr>
          <p:cNvSpPr txBox="1"/>
          <p:nvPr/>
        </p:nvSpPr>
        <p:spPr>
          <a:xfrm>
            <a:off x="9870621" y="6307727"/>
            <a:ext cx="12057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(© Morgan Kaufmann)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BC3234-D142-63C6-9547-79F9F611043F}"/>
              </a:ext>
            </a:extLst>
          </p:cNvPr>
          <p:cNvSpPr txBox="1"/>
          <p:nvPr/>
        </p:nvSpPr>
        <p:spPr>
          <a:xfrm>
            <a:off x="3411764" y="5515428"/>
            <a:ext cx="2510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Datapath executes instructions </a:t>
            </a:r>
          </a:p>
        </p:txBody>
      </p:sp>
    </p:spTree>
    <p:extLst>
      <p:ext uri="{BB962C8B-B14F-4D97-AF65-F5344CB8AC3E}">
        <p14:creationId xmlns:p14="http://schemas.microsoft.com/office/powerpoint/2010/main" val="7568435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" descr="An image of the five main components of a computer.">
            <a:extLst>
              <a:ext uri="{FF2B5EF4-FFF2-40B4-BE49-F238E27FC236}">
                <a16:creationId xmlns:a16="http://schemas.microsoft.com/office/drawing/2014/main" id="{A81125BF-A888-4936-9725-F4C7696BF1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0001" y="247874"/>
            <a:ext cx="7658134" cy="6286051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33B5AB7-A8C0-4099-969F-7262949D8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58115" y="2733675"/>
            <a:ext cx="1828800" cy="1619250"/>
          </a:xfrm>
          <a:prstGeom prst="rect">
            <a:avLst/>
          </a:prstGeom>
          <a:noFill/>
          <a:ln w="381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51820F-E8CB-4E88-A68A-3EF1DCFDEC03}"/>
              </a:ext>
            </a:extLst>
          </p:cNvPr>
          <p:cNvSpPr txBox="1"/>
          <p:nvPr/>
        </p:nvSpPr>
        <p:spPr>
          <a:xfrm>
            <a:off x="9870621" y="6307727"/>
            <a:ext cx="12057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(© Morgan Kaufmann)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E72769-7C06-0AB9-1AA3-C2E0C0465F8F}"/>
              </a:ext>
            </a:extLst>
          </p:cNvPr>
          <p:cNvSpPr txBox="1"/>
          <p:nvPr/>
        </p:nvSpPr>
        <p:spPr>
          <a:xfrm>
            <a:off x="4064907" y="2087344"/>
            <a:ext cx="25109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Control sends signals that determine the operations of </a:t>
            </a:r>
            <a:r>
              <a:rPr lang="en-US" dirty="0" err="1">
                <a:solidFill>
                  <a:srgbClr val="FF0000"/>
                </a:solidFill>
              </a:rPr>
              <a:t>datapath</a:t>
            </a:r>
            <a:r>
              <a:rPr lang="en-US" dirty="0">
                <a:solidFill>
                  <a:srgbClr val="FF0000"/>
                </a:solidFill>
              </a:rPr>
              <a:t>, memory, input and output</a:t>
            </a:r>
          </a:p>
        </p:txBody>
      </p:sp>
    </p:spTree>
    <p:extLst>
      <p:ext uri="{BB962C8B-B14F-4D97-AF65-F5344CB8AC3E}">
        <p14:creationId xmlns:p14="http://schemas.microsoft.com/office/powerpoint/2010/main" val="11148945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" descr="An image of the five main components of a computer.">
            <a:extLst>
              <a:ext uri="{FF2B5EF4-FFF2-40B4-BE49-F238E27FC236}">
                <a16:creationId xmlns:a16="http://schemas.microsoft.com/office/drawing/2014/main" id="{A81125BF-A888-4936-9725-F4C7696BF1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0001" y="247874"/>
            <a:ext cx="7658134" cy="6286051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6CD792E-5CE5-411F-AD91-EBB6F1DB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36956" y="2733675"/>
            <a:ext cx="1750096" cy="3415665"/>
          </a:xfrm>
          <a:prstGeom prst="rect">
            <a:avLst/>
          </a:prstGeom>
          <a:noFill/>
          <a:ln w="381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51820F-E8CB-4E88-A68A-3EF1DCFDEC03}"/>
              </a:ext>
            </a:extLst>
          </p:cNvPr>
          <p:cNvSpPr txBox="1"/>
          <p:nvPr/>
        </p:nvSpPr>
        <p:spPr>
          <a:xfrm>
            <a:off x="9870621" y="6307727"/>
            <a:ext cx="12057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(© Morgan Kaufmann)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E7C654-7F2E-E595-8ECD-12812401F42A}"/>
              </a:ext>
            </a:extLst>
          </p:cNvPr>
          <p:cNvSpPr txBox="1"/>
          <p:nvPr/>
        </p:nvSpPr>
        <p:spPr>
          <a:xfrm>
            <a:off x="9218024" y="1702759"/>
            <a:ext cx="2510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Stores instructions and data</a:t>
            </a:r>
          </a:p>
        </p:txBody>
      </p:sp>
    </p:spTree>
    <p:extLst>
      <p:ext uri="{BB962C8B-B14F-4D97-AF65-F5344CB8AC3E}">
        <p14:creationId xmlns:p14="http://schemas.microsoft.com/office/powerpoint/2010/main" val="1963449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" descr="An image of the five main components of a computer.">
            <a:extLst>
              <a:ext uri="{FF2B5EF4-FFF2-40B4-BE49-F238E27FC236}">
                <a16:creationId xmlns:a16="http://schemas.microsoft.com/office/drawing/2014/main" id="{A81125BF-A888-4936-9725-F4C7696BF1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0001" y="247874"/>
            <a:ext cx="7658134" cy="6286051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6CD792E-5CE5-411F-AD91-EBB6F1DB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36956" y="4508911"/>
            <a:ext cx="3139444" cy="1129889"/>
          </a:xfrm>
          <a:prstGeom prst="rect">
            <a:avLst/>
          </a:prstGeom>
          <a:noFill/>
          <a:ln w="381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51820F-E8CB-4E88-A68A-3EF1DCFDEC03}"/>
              </a:ext>
            </a:extLst>
          </p:cNvPr>
          <p:cNvSpPr txBox="1"/>
          <p:nvPr/>
        </p:nvSpPr>
        <p:spPr>
          <a:xfrm>
            <a:off x="9870621" y="6307727"/>
            <a:ext cx="12057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(© Morgan Kaufmann)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E7C654-7F2E-E595-8ECD-12812401F42A}"/>
              </a:ext>
            </a:extLst>
          </p:cNvPr>
          <p:cNvSpPr txBox="1"/>
          <p:nvPr/>
        </p:nvSpPr>
        <p:spPr>
          <a:xfrm>
            <a:off x="9870621" y="5661396"/>
            <a:ext cx="251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Presents results to user</a:t>
            </a:r>
          </a:p>
        </p:txBody>
      </p:sp>
    </p:spTree>
    <p:extLst>
      <p:ext uri="{BB962C8B-B14F-4D97-AF65-F5344CB8AC3E}">
        <p14:creationId xmlns:p14="http://schemas.microsoft.com/office/powerpoint/2010/main" val="576944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C2CA8-1E2F-6749-A26F-4793DA263785}"/>
              </a:ext>
            </a:extLst>
          </p:cNvPr>
          <p:cNvSpPr txBox="1"/>
          <p:nvPr/>
        </p:nvSpPr>
        <p:spPr>
          <a:xfrm>
            <a:off x="750277" y="762000"/>
            <a:ext cx="111017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two different implementations of the same instruction set architecture.  The instructions can be divided into four classes according to their CPI (class A, B, C, D).  P1 has a clock rate of 2.5 GHz and CPIs of 1, 2, 3, and 3.  P2 has a clock rate of 3 GHz and CPIs of 3, 3, 3, and 3.</a:t>
            </a:r>
          </a:p>
          <a:p>
            <a:endParaRPr lang="en-US" dirty="0"/>
          </a:p>
          <a:p>
            <a:r>
              <a:rPr lang="en-US" dirty="0"/>
              <a:t>Given a program with an instruction count of 1e6 divided into classes as follows: 10% class A, 20% class B, 50% class C, 20% class D, which is faster, P1 or P2?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388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C2CA8-1E2F-6749-A26F-4793DA263785}"/>
              </a:ext>
            </a:extLst>
          </p:cNvPr>
          <p:cNvSpPr txBox="1"/>
          <p:nvPr/>
        </p:nvSpPr>
        <p:spPr>
          <a:xfrm>
            <a:off x="750277" y="762000"/>
            <a:ext cx="1110175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two different implementations of the same instruction set architecture.  The instructions can be divided into four classes according to their CPI (class A, B, C, D).  P1 has a clock rate of 2.5 GHz and CPIs of 1, 2, 3, and 3.  P2 has a clock rate of 3 GHz and CPIs of 3, 3, 3, and 3.</a:t>
            </a:r>
          </a:p>
          <a:p>
            <a:endParaRPr lang="en-US" dirty="0"/>
          </a:p>
          <a:p>
            <a:r>
              <a:rPr lang="en-US" dirty="0"/>
              <a:t>Given a program with an instruction count of 1e6 divided into classes as follows: 10% class A, 20% class B, 50% class C, 20% class D, which is faster, P1 or P2?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P1: </a:t>
            </a:r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 0.1 + 2 * 0.2 + 3*0.5 + 3 * 0.2 = 2.6 cycles/instruction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baseline="-25000" dirty="0"/>
              <a:t>P1</a:t>
            </a:r>
            <a:r>
              <a:rPr lang="en-US" dirty="0"/>
              <a:t> =(1e6 instructions/program * 2.6 cycles/instruction)/2.5e9 cycles/second = 0.00104 seconds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941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C2CA8-1E2F-6749-A26F-4793DA263785}"/>
              </a:ext>
            </a:extLst>
          </p:cNvPr>
          <p:cNvSpPr txBox="1"/>
          <p:nvPr/>
        </p:nvSpPr>
        <p:spPr>
          <a:xfrm>
            <a:off x="750277" y="762000"/>
            <a:ext cx="111017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two different implementations of the same instruction set architecture.  The instructions can be divided into four classes according to their CPI (class A, B, C, D).  P1 has a clock rate of 2.5 GHz and CPIs of 1, 2, 3, and 3.  P2 has a clock rate of 3 GHz and CPIs of 3, 3, 3, and 3.</a:t>
            </a:r>
          </a:p>
          <a:p>
            <a:endParaRPr lang="en-US" dirty="0"/>
          </a:p>
          <a:p>
            <a:r>
              <a:rPr lang="en-US" dirty="0"/>
              <a:t>Given a program with an instruction count of 1e6 divided into classes as follows: 10% class A, 20% class B, 50% class C, 20% class D, which is faster, P1 or P2?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P1: </a:t>
            </a:r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 0.1 + 2 * 0.2 + 3*0.5 + 3 * 0.2 = 2.6 cycles/instruction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baseline="-25000" dirty="0"/>
              <a:t>P1</a:t>
            </a:r>
            <a:r>
              <a:rPr lang="en-US" dirty="0"/>
              <a:t> =(1e6 instructions/program * 2.6 cycles/instruction)/2.5e9 cycles/second = 0.00104 seconds</a:t>
            </a:r>
          </a:p>
          <a:p>
            <a:endParaRPr lang="en-US" dirty="0"/>
          </a:p>
          <a:p>
            <a:r>
              <a:rPr lang="en-US" dirty="0"/>
              <a:t>P2: </a:t>
            </a:r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3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baseline="-25000" dirty="0"/>
              <a:t>P2 </a:t>
            </a:r>
            <a:r>
              <a:rPr lang="en-US" dirty="0"/>
              <a:t>= (1e6 instructions/program * 3 cycles/instruction)/3e9 cycles/second = 0.0010 seconds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449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C2CA8-1E2F-6749-A26F-4793DA263785}"/>
              </a:ext>
            </a:extLst>
          </p:cNvPr>
          <p:cNvSpPr txBox="1"/>
          <p:nvPr/>
        </p:nvSpPr>
        <p:spPr>
          <a:xfrm>
            <a:off x="750277" y="762000"/>
            <a:ext cx="1110175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two different implementations of the same instruction set architecture.  The instructions can be divided into four classes according to their CPI (class A, B, C, D).  P1 has a clock rate of 2.5 GHz and CPIs of 1, 2, 3, and 3.  </a:t>
            </a:r>
          </a:p>
          <a:p>
            <a:endParaRPr lang="en-US" dirty="0"/>
          </a:p>
          <a:p>
            <a:r>
              <a:rPr lang="en-US" dirty="0"/>
              <a:t>Given a program with an instruction count of 1e6 divided into classes as follows: 10% class A, 20% class B, 50% class C, 20% class D.</a:t>
            </a:r>
          </a:p>
          <a:p>
            <a:endParaRPr lang="en-US" dirty="0"/>
          </a:p>
          <a:p>
            <a:r>
              <a:rPr lang="en-US" dirty="0"/>
              <a:t>P1: </a:t>
            </a:r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 0.1 + 2 * 0.2 + 3*0.5 + 3 * 0.2 = 2.6 cycles/instruction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baseline="-25000" dirty="0"/>
              <a:t>P1</a:t>
            </a:r>
            <a:r>
              <a:rPr lang="en-US" dirty="0"/>
              <a:t> =(1e6 instructions/program * 2.6 cycles/instruction)/2.5e9 cycles/second = 0.00104 seconds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speedup of P1 if the the clock rate is improved to 4 GHz?</a:t>
            </a:r>
          </a:p>
        </p:txBody>
      </p:sp>
    </p:spTree>
    <p:extLst>
      <p:ext uri="{BB962C8B-B14F-4D97-AF65-F5344CB8AC3E}">
        <p14:creationId xmlns:p14="http://schemas.microsoft.com/office/powerpoint/2010/main" val="2600624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C2CA8-1E2F-6749-A26F-4793DA263785}"/>
              </a:ext>
            </a:extLst>
          </p:cNvPr>
          <p:cNvSpPr txBox="1"/>
          <p:nvPr/>
        </p:nvSpPr>
        <p:spPr>
          <a:xfrm>
            <a:off x="750277" y="762000"/>
            <a:ext cx="1110175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two different implementations of the same instruction set architecture.  The instructions can be divided into four classes according to their CPI (class A, B, C, D).  P1 has a clock rate of 2.5 GHz and CPIs of 1, 2, 3, and 3.  </a:t>
            </a:r>
          </a:p>
          <a:p>
            <a:endParaRPr lang="en-US" dirty="0"/>
          </a:p>
          <a:p>
            <a:r>
              <a:rPr lang="en-US" dirty="0"/>
              <a:t>Given a program with an instruction count of 1e6 divided into classes as follows: 10% class A, 20% class B, 50% class C, 20% class D.</a:t>
            </a:r>
          </a:p>
          <a:p>
            <a:endParaRPr lang="en-US" dirty="0"/>
          </a:p>
          <a:p>
            <a:r>
              <a:rPr lang="en-US" dirty="0"/>
              <a:t>P1: </a:t>
            </a:r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 0.1 + 2 * 0.2 + 3*0.5 + 3 * 0.2 = 2.6 cycles/instruction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baseline="-25000" dirty="0"/>
              <a:t>P1</a:t>
            </a:r>
            <a:r>
              <a:rPr lang="en-US" dirty="0"/>
              <a:t> =(1e6 instructions/program * 2.6 cycles/instruction)/2.5e9 cycles/second = 0.00104 seconds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speedup of P1 if the the clock rate is improved to 4 GHz?</a:t>
            </a:r>
          </a:p>
          <a:p>
            <a:endParaRPr lang="en-US" dirty="0"/>
          </a:p>
          <a:p>
            <a:r>
              <a:rPr lang="en-US" dirty="0"/>
              <a:t>Speedup = t</a:t>
            </a:r>
            <a:r>
              <a:rPr lang="en-US" baseline="-25000" dirty="0"/>
              <a:t>old</a:t>
            </a:r>
            <a:r>
              <a:rPr lang="en-US" dirty="0"/>
              <a:t>/</a:t>
            </a:r>
            <a:r>
              <a:rPr lang="en-US" dirty="0" err="1"/>
              <a:t>t</a:t>
            </a:r>
            <a:r>
              <a:rPr lang="en-US" baseline="-25000" dirty="0" err="1"/>
              <a:t>new</a:t>
            </a:r>
            <a:r>
              <a:rPr lang="en-US" dirty="0"/>
              <a:t> = (IC*CPI/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old</a:t>
            </a:r>
            <a:r>
              <a:rPr lang="en-US" dirty="0"/>
              <a:t>/(IC*CPI/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new</a:t>
            </a:r>
          </a:p>
          <a:p>
            <a:endParaRPr lang="en-US" baseline="-25000" dirty="0"/>
          </a:p>
          <a:p>
            <a:r>
              <a:rPr lang="en-US" dirty="0">
                <a:solidFill>
                  <a:srgbClr val="FF0000"/>
                </a:solidFill>
              </a:rPr>
              <a:t>IC and CPI have not changed</a:t>
            </a:r>
          </a:p>
        </p:txBody>
      </p:sp>
    </p:spTree>
    <p:extLst>
      <p:ext uri="{BB962C8B-B14F-4D97-AF65-F5344CB8AC3E}">
        <p14:creationId xmlns:p14="http://schemas.microsoft.com/office/powerpoint/2010/main" val="238200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C2CA8-1E2F-6749-A26F-4793DA263785}"/>
              </a:ext>
            </a:extLst>
          </p:cNvPr>
          <p:cNvSpPr txBox="1"/>
          <p:nvPr/>
        </p:nvSpPr>
        <p:spPr>
          <a:xfrm>
            <a:off x="750277" y="762000"/>
            <a:ext cx="1110175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two different implementations of the same instruction set architecture.  The instructions can be divided into four classes according to their CPI (class A, B, C, D).  P1 has a clock rate of 2.5 GHz and CPIs of 1, 2, 3, and 3.  </a:t>
            </a:r>
          </a:p>
          <a:p>
            <a:endParaRPr lang="en-US" dirty="0"/>
          </a:p>
          <a:p>
            <a:r>
              <a:rPr lang="en-US" dirty="0"/>
              <a:t>Given a program with an instruction count of 1e6 divided into classes as follows: 10% class A, 20% class B, 50% class C, 20% class D.</a:t>
            </a:r>
          </a:p>
          <a:p>
            <a:endParaRPr lang="en-US" dirty="0"/>
          </a:p>
          <a:p>
            <a:r>
              <a:rPr lang="en-US" dirty="0"/>
              <a:t>P1: </a:t>
            </a:r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 0.1 + 2 * 0.2 + 3*0.5 + 3 * 0.2 = 2.6 cycles/instruction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baseline="-25000" dirty="0"/>
              <a:t>P1</a:t>
            </a:r>
            <a:r>
              <a:rPr lang="en-US" dirty="0"/>
              <a:t> =(1e6 instructions/program * 2.6 cycles/instruction)/2.5e9 cycles/second = 0.00104 seconds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speedup of P1 if the the clock rate is improved to 4 GHz?</a:t>
            </a:r>
          </a:p>
          <a:p>
            <a:endParaRPr lang="en-US" dirty="0"/>
          </a:p>
          <a:p>
            <a:r>
              <a:rPr lang="en-US" dirty="0"/>
              <a:t>Speedup = t</a:t>
            </a:r>
            <a:r>
              <a:rPr lang="en-US" baseline="-25000" dirty="0"/>
              <a:t>old</a:t>
            </a:r>
            <a:r>
              <a:rPr lang="en-US" dirty="0"/>
              <a:t>/</a:t>
            </a:r>
            <a:r>
              <a:rPr lang="en-US" dirty="0" err="1"/>
              <a:t>t</a:t>
            </a:r>
            <a:r>
              <a:rPr lang="en-US" baseline="-25000" dirty="0" err="1"/>
              <a:t>new</a:t>
            </a:r>
            <a:r>
              <a:rPr lang="en-US" dirty="0"/>
              <a:t> = (IC*CPI/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old</a:t>
            </a:r>
            <a:r>
              <a:rPr lang="en-US" dirty="0"/>
              <a:t>/(IC*CPI/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new</a:t>
            </a:r>
            <a:r>
              <a:rPr lang="en-US" dirty="0"/>
              <a:t> = </a:t>
            </a:r>
            <a:r>
              <a:rPr lang="en-US" dirty="0" err="1"/>
              <a:t>clockrate</a:t>
            </a:r>
            <a:r>
              <a:rPr lang="en-US" baseline="-25000" dirty="0" err="1"/>
              <a:t>new</a:t>
            </a:r>
            <a:r>
              <a:rPr lang="en-US" dirty="0"/>
              <a:t>/</a:t>
            </a:r>
            <a:r>
              <a:rPr lang="en-US" dirty="0" err="1"/>
              <a:t>clockrate</a:t>
            </a:r>
            <a:r>
              <a:rPr lang="en-US" baseline="-25000" dirty="0" err="1"/>
              <a:t>old</a:t>
            </a:r>
            <a:r>
              <a:rPr lang="en-US" dirty="0"/>
              <a:t> = </a:t>
            </a:r>
          </a:p>
          <a:p>
            <a:r>
              <a:rPr lang="en-US" dirty="0"/>
              <a:t>						</a:t>
            </a:r>
            <a:r>
              <a:rPr lang="en-US" dirty="0">
                <a:solidFill>
                  <a:srgbClr val="FF0000"/>
                </a:solidFill>
              </a:rPr>
              <a:t>(4e9cycles/instruction)/(2.5e9cycles/instruction) = 1.6</a:t>
            </a:r>
          </a:p>
        </p:txBody>
      </p:sp>
    </p:spTree>
    <p:extLst>
      <p:ext uri="{BB962C8B-B14F-4D97-AF65-F5344CB8AC3E}">
        <p14:creationId xmlns:p14="http://schemas.microsoft.com/office/powerpoint/2010/main" val="3046535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7C2CA8-1E2F-6749-A26F-4793DA263785}"/>
              </a:ext>
            </a:extLst>
          </p:cNvPr>
          <p:cNvSpPr txBox="1"/>
          <p:nvPr/>
        </p:nvSpPr>
        <p:spPr>
          <a:xfrm>
            <a:off x="750277" y="762000"/>
            <a:ext cx="1110175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two different implementations of the same instruction set architecture.  The instructions can be divided into four classes according to their CPI (class A, B, C, D).  P1 has a clock rate of 2.5 GHz and CPIs of 1, 2, 3, and 3.  </a:t>
            </a:r>
          </a:p>
          <a:p>
            <a:endParaRPr lang="en-US" dirty="0"/>
          </a:p>
          <a:p>
            <a:r>
              <a:rPr lang="en-US" dirty="0"/>
              <a:t>Given a program with an instruction count of 1e6 divided into classes as follows: 10% class A, 20% class B, 50% class C, 20% class D.</a:t>
            </a:r>
          </a:p>
          <a:p>
            <a:endParaRPr lang="en-US" dirty="0"/>
          </a:p>
          <a:p>
            <a:r>
              <a:rPr lang="en-US" dirty="0"/>
              <a:t>P1: </a:t>
            </a:r>
            <a:r>
              <a:rPr lang="en-US" dirty="0" err="1"/>
              <a:t>CPI</a:t>
            </a:r>
            <a:r>
              <a:rPr lang="en-US" baseline="-25000" dirty="0" err="1"/>
              <a:t>avg</a:t>
            </a:r>
            <a:r>
              <a:rPr lang="en-US" dirty="0"/>
              <a:t> = 1* 0.1 + 2 * 0.2 + 3*0.5 + 3 * 0.2 = 2.6 cycles/instruction</a:t>
            </a:r>
          </a:p>
          <a:p>
            <a:endParaRPr lang="en-US" dirty="0"/>
          </a:p>
          <a:p>
            <a:r>
              <a:rPr lang="en-US" dirty="0"/>
              <a:t>t</a:t>
            </a:r>
            <a:r>
              <a:rPr lang="en-US" baseline="-25000" dirty="0"/>
              <a:t>P1</a:t>
            </a:r>
            <a:r>
              <a:rPr lang="en-US" dirty="0"/>
              <a:t> =(1e6 instructions/program * 2.6 cycles/instruction)/2.5e9 cycles/second = 0.00104 seconds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speedup of P1 if the the clock rate is improved to 4 GHz?</a:t>
            </a:r>
          </a:p>
          <a:p>
            <a:endParaRPr lang="en-US" dirty="0"/>
          </a:p>
          <a:p>
            <a:r>
              <a:rPr lang="en-US" dirty="0"/>
              <a:t>Speedup = t</a:t>
            </a:r>
            <a:r>
              <a:rPr lang="en-US" baseline="-25000" dirty="0"/>
              <a:t>old</a:t>
            </a:r>
            <a:r>
              <a:rPr lang="en-US" dirty="0"/>
              <a:t>/</a:t>
            </a:r>
            <a:r>
              <a:rPr lang="en-US" dirty="0" err="1"/>
              <a:t>t</a:t>
            </a:r>
            <a:r>
              <a:rPr lang="en-US" baseline="-25000" dirty="0" err="1"/>
              <a:t>new</a:t>
            </a:r>
            <a:r>
              <a:rPr lang="en-US" dirty="0"/>
              <a:t> = (IC*CPI/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old</a:t>
            </a:r>
            <a:r>
              <a:rPr lang="en-US" dirty="0"/>
              <a:t>/(IC*CPI/</a:t>
            </a:r>
            <a:r>
              <a:rPr lang="en-US" dirty="0" err="1"/>
              <a:t>clockrate</a:t>
            </a:r>
            <a:r>
              <a:rPr lang="en-US" dirty="0"/>
              <a:t>)</a:t>
            </a:r>
            <a:r>
              <a:rPr lang="en-US" baseline="-25000" dirty="0"/>
              <a:t>new</a:t>
            </a:r>
            <a:r>
              <a:rPr lang="en-US" dirty="0"/>
              <a:t> = </a:t>
            </a:r>
            <a:r>
              <a:rPr lang="en-US" dirty="0" err="1"/>
              <a:t>clockrate</a:t>
            </a:r>
            <a:r>
              <a:rPr lang="en-US" baseline="-25000" dirty="0" err="1"/>
              <a:t>new</a:t>
            </a:r>
            <a:r>
              <a:rPr lang="en-US" dirty="0"/>
              <a:t>/</a:t>
            </a:r>
            <a:r>
              <a:rPr lang="en-US" dirty="0" err="1"/>
              <a:t>clockrate</a:t>
            </a:r>
            <a:r>
              <a:rPr lang="en-US" baseline="-25000" dirty="0" err="1"/>
              <a:t>old</a:t>
            </a:r>
            <a:r>
              <a:rPr lang="en-US" dirty="0"/>
              <a:t> = </a:t>
            </a:r>
            <a:r>
              <a:rPr lang="en-US" dirty="0">
                <a:solidFill>
                  <a:srgbClr val="FF0000"/>
                </a:solidFill>
              </a:rPr>
              <a:t>4/2.5 = 1.6</a:t>
            </a:r>
          </a:p>
        </p:txBody>
      </p:sp>
    </p:spTree>
    <p:extLst>
      <p:ext uri="{BB962C8B-B14F-4D97-AF65-F5344CB8AC3E}">
        <p14:creationId xmlns:p14="http://schemas.microsoft.com/office/powerpoint/2010/main" val="3945636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1261</TotalTime>
  <Words>2683</Words>
  <Application>Microsoft Macintosh PowerPoint</Application>
  <PresentationFormat>Widescreen</PresentationFormat>
  <Paragraphs>285</Paragraphs>
  <Slides>27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Calibri Regular</vt:lpstr>
      <vt:lpstr>Cambria</vt:lpstr>
      <vt:lpstr>Office Theme</vt:lpstr>
      <vt:lpstr>Computer Performance ISAs Benchmarking</vt:lpstr>
      <vt:lpstr>On the examlet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RISC versus CISC</vt:lpstr>
      <vt:lpstr>RISC versus CISC</vt:lpstr>
      <vt:lpstr>RISC versus CISC</vt:lpstr>
      <vt:lpstr>RISC versus CISC</vt:lpstr>
      <vt:lpstr>Benchmarking</vt:lpstr>
      <vt:lpstr>Benchmarking</vt:lpstr>
      <vt:lpstr>Benchmarking</vt:lpstr>
      <vt:lpstr>Benchmarking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Performance</dc:title>
  <dc:creator>Resch,Cheryl</dc:creator>
  <cp:lastModifiedBy>Resch,Cheryl</cp:lastModifiedBy>
  <cp:revision>19</cp:revision>
  <dcterms:created xsi:type="dcterms:W3CDTF">2021-08-25T13:47:32Z</dcterms:created>
  <dcterms:modified xsi:type="dcterms:W3CDTF">2023-01-16T01:28:11Z</dcterms:modified>
</cp:coreProperties>
</file>

<file path=docProps/thumbnail.jpeg>
</file>